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13" r:id="rId1"/>
  </p:sldMasterIdLst>
  <p:notesMasterIdLst>
    <p:notesMasterId r:id="rId7"/>
  </p:notesMasterIdLst>
  <p:handoutMasterIdLst>
    <p:handoutMasterId r:id="rId8"/>
  </p:handoutMasterIdLst>
  <p:sldIdLst>
    <p:sldId id="345" r:id="rId2"/>
    <p:sldId id="400" r:id="rId3"/>
    <p:sldId id="323" r:id="rId4"/>
    <p:sldId id="361" r:id="rId5"/>
    <p:sldId id="401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95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B5395"/>
    <a:srgbClr val="F5D335"/>
    <a:srgbClr val="000000"/>
    <a:srgbClr val="669900"/>
    <a:srgbClr val="99CC00"/>
    <a:srgbClr val="33CC33"/>
    <a:srgbClr val="009900"/>
    <a:srgbClr val="800000"/>
    <a:srgbClr val="FF7C80"/>
    <a:srgbClr val="FF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76" autoAdjust="0"/>
    <p:restoredTop sz="93250" autoAdjust="0"/>
  </p:normalViewPr>
  <p:slideViewPr>
    <p:cSldViewPr snapToGrid="0">
      <p:cViewPr varScale="1">
        <p:scale>
          <a:sx n="68" d="100"/>
          <a:sy n="68" d="100"/>
        </p:scale>
        <p:origin x="-1218" y="-96"/>
      </p:cViewPr>
      <p:guideLst>
        <p:guide orient="horz" pos="295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xmlns="" id="{9C824094-83BF-4415-A41C-4A8CE09328D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xmlns="" id="{E308C599-11FF-40F2-A7DA-7D02208CB70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xmlns="" id="{1BCE016C-4879-469D-80CA-D3D8512454B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5" name="Rectangle 5">
            <a:extLst>
              <a:ext uri="{FF2B5EF4-FFF2-40B4-BE49-F238E27FC236}">
                <a16:creationId xmlns:a16="http://schemas.microsoft.com/office/drawing/2014/main" xmlns="" id="{40C901B1-4DA8-4BD8-AD3F-FDD3C5A1257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AC796DE-C102-48BD-BA2F-F3A0E29DA04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xmlns="" id="{8646DBE8-20F3-405F-B2DF-F259F560A64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xmlns="" id="{C38E8CA2-1C11-4805-B385-935A3E453B9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7" name="Rectangle 5">
            <a:extLst>
              <a:ext uri="{FF2B5EF4-FFF2-40B4-BE49-F238E27FC236}">
                <a16:creationId xmlns:a16="http://schemas.microsoft.com/office/drawing/2014/main" xmlns="" id="{89DBA1EC-B73B-4613-B949-D5995134072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3798" name="Rectangle 6">
            <a:extLst>
              <a:ext uri="{FF2B5EF4-FFF2-40B4-BE49-F238E27FC236}">
                <a16:creationId xmlns:a16="http://schemas.microsoft.com/office/drawing/2014/main" xmlns="" id="{C3052567-43DA-465E-BE19-9ACFC4D340A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9" name="Rectangle 7">
            <a:extLst>
              <a:ext uri="{FF2B5EF4-FFF2-40B4-BE49-F238E27FC236}">
                <a16:creationId xmlns:a16="http://schemas.microsoft.com/office/drawing/2014/main" xmlns="" id="{5D9F9921-904F-4299-A383-12CF0CC222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D0A09B1-4F08-476E-AA81-474AC0D42E1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CEE58B-63EB-4382-BC4F-B9F0400EE2CC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5EAF0D-CB3A-4192-BE00-885BB5DB6959}" type="slidenum">
              <a:rPr lang="en-US" altLang="en-US"/>
              <a:pPr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D2B46-03A6-4BE8-BF37-D103992F194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6B24-D0BC-493B-A85E-132304D455D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90042-F3C8-4C50-B4CE-AE94892CB3B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1588B-77F0-48AF-BCF4-C0795380598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28D1-A97C-47B9-B791-A7290B6DD8C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AFE3B-525D-4EC7-93A9-44F8087A54E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FA4E-77C4-40F4-8D7E-770148E3BA7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3BDB7-B14A-47CB-A69B-75FFD9874C6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85410-0F2D-47B6-82A3-AC0DDFB113F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773D-9300-4F0D-B183-A4EFE554757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37150D0-0CB5-40A7-A652-9C8BA6EDC502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310A0B-4C9A-4AF7-A598-5D6E761308B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14" r:id="rId1"/>
    <p:sldLayoutId id="2147484415" r:id="rId2"/>
    <p:sldLayoutId id="2147484416" r:id="rId3"/>
    <p:sldLayoutId id="2147484417" r:id="rId4"/>
    <p:sldLayoutId id="2147484418" r:id="rId5"/>
    <p:sldLayoutId id="2147484419" r:id="rId6"/>
    <p:sldLayoutId id="2147484420" r:id="rId7"/>
    <p:sldLayoutId id="2147484421" r:id="rId8"/>
    <p:sldLayoutId id="2147484422" r:id="rId9"/>
    <p:sldLayoutId id="2147484423" r:id="rId10"/>
    <p:sldLayoutId id="2147484424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xmlns="" id="{BEB9C88D-7C29-4339-883B-B115E2DC96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5083" y="453097"/>
            <a:ext cx="8918917" cy="19102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9600" b="0" dirty="0">
                <a:solidFill>
                  <a:srgbClr val="FFFFCC"/>
                </a:solidFill>
                <a:latin typeface="Bernard MT Condensed" pitchFamily="18" charset="0"/>
              </a:rPr>
              <a:t>  </a:t>
            </a:r>
            <a:r>
              <a:rPr lang="en-US" sz="9600" b="1" dirty="0">
                <a:solidFill>
                  <a:schemeClr val="accent1">
                    <a:lumMod val="75000"/>
                  </a:schemeClr>
                </a:solidFill>
                <a:latin typeface="Perpetua" pitchFamily="18" charset="0"/>
              </a:rPr>
              <a:t>R</a:t>
            </a:r>
            <a:r>
              <a:rPr lang="en-US" sz="6600" b="1" dirty="0">
                <a:solidFill>
                  <a:schemeClr val="accent1">
                    <a:lumMod val="75000"/>
                  </a:schemeClr>
                </a:solidFill>
                <a:latin typeface="Perpetua" pitchFamily="18" charset="0"/>
              </a:rPr>
              <a:t>each </a:t>
            </a:r>
            <a:r>
              <a:rPr lang="en-US" sz="9600" b="1" dirty="0">
                <a:solidFill>
                  <a:schemeClr val="accent1">
                    <a:lumMod val="75000"/>
                  </a:schemeClr>
                </a:solidFill>
                <a:latin typeface="Perpetua" pitchFamily="18" charset="0"/>
              </a:rPr>
              <a:t>H</a:t>
            </a:r>
            <a:r>
              <a:rPr lang="en-US" sz="6600" b="1" dirty="0">
                <a:solidFill>
                  <a:schemeClr val="accent1">
                    <a:lumMod val="75000"/>
                  </a:schemeClr>
                </a:solidFill>
                <a:latin typeface="Perpetua" pitchFamily="18" charset="0"/>
              </a:rPr>
              <a:t>IGH </a:t>
            </a:r>
            <a:r>
              <a:rPr lang="en-US" sz="9600" b="1" dirty="0">
                <a:solidFill>
                  <a:schemeClr val="accent1">
                    <a:lumMod val="75000"/>
                  </a:schemeClr>
                </a:solidFill>
                <a:latin typeface="Perpetua" pitchFamily="18" charset="0"/>
              </a:rPr>
              <a:t>S</a:t>
            </a:r>
            <a:r>
              <a:rPr lang="en-US" sz="6600" b="1" dirty="0">
                <a:solidFill>
                  <a:schemeClr val="accent1">
                    <a:lumMod val="75000"/>
                  </a:schemeClr>
                </a:solidFill>
                <a:latin typeface="Perpetua" pitchFamily="18" charset="0"/>
              </a:rPr>
              <a:t>cholars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3AD333F-FE1B-4375-8DE5-2E4ED0C3EAC3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1295400" y="2174875"/>
            <a:ext cx="6210300" cy="4683125"/>
          </a:xfrm>
        </p:spPr>
        <p:txBody>
          <a:bodyPr>
            <a:normAutofit lnSpcReduction="10000"/>
          </a:bodyPr>
          <a:lstStyle/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  <a:p>
            <a:pPr algn="ctr">
              <a:buFont typeface="Wingdings" pitchFamily="2" charset="2"/>
              <a:buNone/>
              <a:defRPr/>
            </a:pPr>
            <a:endParaRPr lang="en-US" sz="4400" b="1" dirty="0">
              <a:latin typeface="Book Antiqua" pitchFamily="18" charset="0"/>
            </a:endParaRPr>
          </a:p>
          <a:p>
            <a:pPr algn="ctr">
              <a:buFont typeface="Wingdings" pitchFamily="2" charset="2"/>
              <a:buNone/>
              <a:defRPr/>
            </a:pPr>
            <a:r>
              <a:rPr lang="en-US" sz="4400" b="1" dirty="0">
                <a:latin typeface="Book Antiqua" pitchFamily="18" charset="0"/>
              </a:rPr>
              <a:t> 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en-US" sz="4000" b="1" dirty="0">
                <a:solidFill>
                  <a:srgbClr val="F5D335"/>
                </a:solidFill>
                <a:latin typeface="Book Antiqua" pitchFamily="18" charset="0"/>
              </a:rPr>
              <a:t>Control your destiny</a:t>
            </a:r>
          </a:p>
          <a:p>
            <a:pPr algn="ctr">
              <a:buFont typeface="Wingdings" pitchFamily="2" charset="2"/>
              <a:buNone/>
              <a:defRPr/>
            </a:pPr>
            <a:endParaRPr lang="en-US" sz="2000" b="1" dirty="0">
              <a:latin typeface="Book Antiqua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b="1" dirty="0">
                <a:latin typeface="Book Antiqua" pitchFamily="18" charset="0"/>
              </a:rPr>
              <a:t>               </a:t>
            </a:r>
            <a:r>
              <a:rPr lang="en-US" b="1" dirty="0">
                <a:solidFill>
                  <a:schemeClr val="accent2"/>
                </a:solidFill>
                <a:latin typeface="Book Antiqua" pitchFamily="18" charset="0"/>
              </a:rPr>
              <a:t>  www.reachhighscholars.org</a:t>
            </a:r>
          </a:p>
        </p:txBody>
      </p:sp>
      <p:pic>
        <p:nvPicPr>
          <p:cNvPr id="5" name="Picture 4" descr="RHS_logo_d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10486" y="2602523"/>
            <a:ext cx="2875423" cy="26485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9462B0-3172-4284-B726-B9CDD379B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132" y="114018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Highly 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competitive colleges emphasized 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by RHSP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794AC36-AB94-4903-A8BF-34874C96B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8628"/>
            <a:ext cx="8229600" cy="4375052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endParaRPr lang="en-US" dirty="0"/>
          </a:p>
          <a:p>
            <a:pPr lvl="0"/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Generous financial aid offerings and want low-income students</a:t>
            </a:r>
          </a:p>
          <a:p>
            <a:pPr lvl="0"/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Challenging academics and an intellectually stimulating community – being surrounded by other smart students is fun</a:t>
            </a:r>
          </a:p>
          <a:p>
            <a:pPr lvl="0"/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Excellent physical facilities – classrooms, libraries, labs and dorms</a:t>
            </a:r>
          </a:p>
          <a:p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Networking, alumni connections, job placement and salary potential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63FE35-9138-4281-916B-5A8D226EF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997" y="970671"/>
            <a:ext cx="8385175" cy="146685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0B5395"/>
                </a:solidFill>
              </a:rPr>
              <a:t>Eligibility Points to be awarded for school &amp; RHSP accomplishments</a:t>
            </a:r>
            <a:endParaRPr lang="en-US" sz="3600" dirty="0">
              <a:solidFill>
                <a:srgbClr val="0B539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C82C8E7-41BE-4A7F-85EC-E7A27F68AE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016" y="2982351"/>
            <a:ext cx="8693834" cy="3875650"/>
          </a:xfrm>
        </p:spPr>
        <p:txBody>
          <a:bodyPr>
            <a:normAutofit/>
          </a:bodyPr>
          <a:lstStyle/>
          <a:p>
            <a:pPr lvl="0"/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Grades &amp; Honor Roll		Information Meetings</a:t>
            </a:r>
          </a:p>
          <a:p>
            <a:pPr lvl="0"/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Raymond Roundtables		Summer Boarding Programs</a:t>
            </a:r>
          </a:p>
          <a:p>
            <a:pPr lvl="0"/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College Fairs			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PSAT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&amp; SAT Prep</a:t>
            </a:r>
          </a:p>
          <a:p>
            <a:pPr lvl="0"/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College Visits			PSAT &amp; SAT Test Scores</a:t>
            </a:r>
          </a:p>
          <a:p>
            <a:pPr lvl="0"/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Club Meetings			College Applications</a:t>
            </a:r>
          </a:p>
          <a:p>
            <a:endParaRPr lang="en-US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Information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on RHSP Membership and Eligibility Points being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sent to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College Admission Offices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3C496B-5AB8-496A-B72A-94E2A2E58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268" y="562708"/>
            <a:ext cx="8385175" cy="123825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Next Steps for 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Sophomores</a:t>
            </a:r>
            <a:endParaRPr lang="en-US" sz="3600" dirty="0">
              <a:solidFill>
                <a:schemeClr val="accent1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A9975F5-5B23-461D-B5BF-8FA4836C8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978" y="2307102"/>
            <a:ext cx="8525021" cy="4550898"/>
          </a:xfrm>
        </p:spPr>
        <p:txBody>
          <a:bodyPr/>
          <a:lstStyle/>
          <a:p>
            <a:pPr lvl="0"/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Apply to two Summer Programs</a:t>
            </a:r>
          </a:p>
          <a:p>
            <a:pPr lvl="0"/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Attend Club meetings</a:t>
            </a:r>
          </a:p>
          <a:p>
            <a:pPr lvl="0"/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Start visiting colleges</a:t>
            </a:r>
          </a:p>
          <a:p>
            <a:pPr lvl="0"/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Become familiar with our website: </a:t>
            </a:r>
            <a:r>
              <a:rPr lang="en-US" sz="2400" u="sng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www.reachhighscholars.org</a:t>
            </a:r>
            <a:r>
              <a:rPr lang="en-US" sz="2400" dirty="0" smtClean="0">
                <a:solidFill>
                  <a:srgbClr val="0B539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2400" dirty="0" smtClean="0">
              <a:solidFill>
                <a:srgbClr val="0B539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/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Enroll in Fall PSAT Boot Camp and take PSAT in October</a:t>
            </a:r>
          </a:p>
          <a:p>
            <a:pPr lvl="0"/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Enroll in Honors and AP Courses for junior year</a:t>
            </a:r>
          </a:p>
          <a:p>
            <a:pPr lvl="0"/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Learn from the juniors and seniors</a:t>
            </a:r>
          </a:p>
          <a:p>
            <a:pPr marL="400050" indent="-400050">
              <a:buFont typeface="Wingdings" pitchFamily="2" charset="2"/>
              <a:buAutoNum type="romanLcParenBoth" startAt="9"/>
              <a:defRPr/>
            </a:pPr>
            <a:endParaRPr lang="en-US" sz="1800" dirty="0"/>
          </a:p>
          <a:p>
            <a:pPr>
              <a:buFont typeface="Wingdings" pitchFamily="2" charset="2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7149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latin typeface="Verdana" pitchFamily="34" charset="0"/>
                <a:ea typeface="Verdana" pitchFamily="34" charset="0"/>
                <a:cs typeface="Verdana" pitchFamily="34" charset="0"/>
              </a:rPr>
              <a:t>Value for Money</a:t>
            </a:r>
            <a:r>
              <a:rPr lang="en-US" sz="3600" dirty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sz="360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Household earnings $48,000 - $75,000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73666181"/>
              </p:ext>
            </p:extLst>
          </p:nvPr>
        </p:nvGraphicFramePr>
        <p:xfrm>
          <a:off x="457200" y="1935163"/>
          <a:ext cx="8229600" cy="3831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5049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9575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6854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Verdana" pitchFamily="34" charset="0"/>
                        </a:rPr>
                        <a:t>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Sticker Price ($$)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Net Price</a:t>
                      </a:r>
                      <a:r>
                        <a:rPr lang="en-US" sz="1600" baseline="0" dirty="0">
                          <a:latin typeface="Verdana" pitchFamily="34" charset="0"/>
                        </a:rPr>
                        <a:t> Paid ($$)</a:t>
                      </a:r>
                      <a:endParaRPr lang="en-US" sz="1600" dirty="0">
                        <a:latin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Value Rec’d ($$)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Total  4-Yr Debt ($$)*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latin typeface="Verdana" pitchFamily="34" charset="0"/>
                        </a:rPr>
                        <a:t>Endowment/</a:t>
                      </a:r>
                      <a:r>
                        <a:rPr lang="en-US" sz="1600" baseline="0">
                          <a:latin typeface="Verdana" pitchFamily="34" charset="0"/>
                        </a:rPr>
                        <a:t>Student ($$)</a:t>
                      </a:r>
                      <a:endParaRPr lang="en-US" sz="1600" dirty="0">
                        <a:latin typeface="Verdan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Brown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71,050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82,776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326,573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Dartmouth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71,409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116,493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701,144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Hamilton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70,170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12,000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75,309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14,000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441,622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2599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Holy Cross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66,170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18,000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63,065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30,000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244,349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Skidmore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68,705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14,000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60,430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14,000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123,583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Trinity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69,020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13,000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59,245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222,979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Union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68,142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17,000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57,704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26,000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Verdana" pitchFamily="34" charset="0"/>
                        </a:rPr>
                        <a:t>171,722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Verdana" pitchFamily="34" charset="0"/>
                        </a:rPr>
                        <a:t>Average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Verdana" pitchFamily="34" charset="0"/>
                        </a:rPr>
                        <a:t>69,238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Verdana" pitchFamily="34" charset="0"/>
                        </a:rPr>
                        <a:t>13,429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Verdana" pitchFamily="34" charset="0"/>
                        </a:rPr>
                        <a:t>75,575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Verdana" pitchFamily="34" charset="0"/>
                        </a:rPr>
                        <a:t>13,429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Verdana" pitchFamily="34" charset="0"/>
                        </a:rPr>
                        <a:t>318,853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36098" y="6133514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   Assumes that, of annual amount payable, $5,500 is from student jobs ; $5,000 is family contribution    or other scholarships, and the rest is borrowed.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19926</TotalTime>
  <Words>226</Words>
  <Application>Microsoft Office PowerPoint</Application>
  <PresentationFormat>On-screen Show (4:3)</PresentationFormat>
  <Paragraphs>90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  Reach HIGH Scholars</vt:lpstr>
      <vt:lpstr>Highly competitive colleges emphasized by RHSP</vt:lpstr>
      <vt:lpstr>Eligibility Points to be awarded for school &amp; RHSP accomplishments</vt:lpstr>
      <vt:lpstr>Next Steps for Sophomores</vt:lpstr>
      <vt:lpstr>Value for Money Household earnings $48,000 - $75,000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Reach High Scholars</dc:title>
  <dc:creator>Biff Boffo</dc:creator>
  <cp:lastModifiedBy>Louise</cp:lastModifiedBy>
  <cp:revision>566</cp:revision>
  <dcterms:created xsi:type="dcterms:W3CDTF">2007-11-24T01:50:16Z</dcterms:created>
  <dcterms:modified xsi:type="dcterms:W3CDTF">2018-01-18T21:51:37Z</dcterms:modified>
</cp:coreProperties>
</file>